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91" r:id="rId3"/>
    <p:sldId id="258" r:id="rId4"/>
    <p:sldId id="292" r:id="rId5"/>
    <p:sldId id="257" r:id="rId6"/>
    <p:sldId id="259" r:id="rId7"/>
    <p:sldId id="294" r:id="rId8"/>
    <p:sldId id="29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3" autoAdjust="0"/>
  </p:normalViewPr>
  <p:slideViewPr>
    <p:cSldViewPr snapToGrid="0">
      <p:cViewPr>
        <p:scale>
          <a:sx n="119" d="100"/>
          <a:sy n="119" d="100"/>
        </p:scale>
        <p:origin x="-394" y="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7230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52C93AAE-1508-D5F1-179A-2C1AB4E37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5ED3F473-F19A-53E4-34AE-DBAE8DD803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E87F5B0F-B0EC-7954-EFB6-2B0D2D0EB2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29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97BF686B-FFD5-58D1-8E6F-89249D24C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8ED2493C-E096-635F-F126-3C2C988E7E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CF91BE91-BE6C-5A54-2233-73B43B46C3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17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BC248D36-F122-06A6-780B-255C70531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81976BAD-D8BA-99DC-6D20-C4CF93C5E7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A14C0065-12DD-1842-883F-BB5EDB70E2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199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B11C6B38-B4E8-3592-5013-0AB44A832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0BBF66A2-AA07-B1E0-DF1A-020BBFA915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45FE18BA-0870-6368-3C3B-F84CAD0BC4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802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E91C0990-4D76-4BF2-2768-B7AC3715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EC10A6CC-FA14-4A00-ECA2-729B31B4C6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D6FCCDEE-CE07-1907-D36A-62C7A355BA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357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0CF49BCB-BE60-4144-F005-A39173C2B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1F6F98B2-AB49-A9C2-1476-960EEEB766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0181FA9E-2ED7-5462-578D-8ED1EF8CE9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335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B177FC62-41CE-E91D-4C4E-875734738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BAA68E1E-2F3F-3365-1C82-5A2357874D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3D76E5CB-2509-1BB6-8092-B13F50A062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206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0D892DBB-FC0C-59C0-4004-CF5BA1B22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B8F7585E-1DFD-EAE9-A84C-409C5792D3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CD2BB551-D3D1-65F7-CC13-975CE77DB7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22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28BCB31A-2957-4866-93C8-3D4E0102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74AE4316-55F8-D672-5C30-DF016FE43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8944C98A-7781-6602-189B-CBE04BFDF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997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6C8B4380-835A-FAC3-D8A8-B07E9F880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F69960DA-54EF-6C09-70DF-1E7FD2B33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9FDEA720-49A7-48AC-627D-6EF741530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88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5175E3F2-E3EE-AB15-4C1F-7EB71079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EE23E53E-0B28-2DC8-5F1E-36C312B995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A42F855F-13F5-DD59-3251-23003E14D1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38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1CF2BF80-8629-7EC9-9F31-95D9A69D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4464C30F-AB30-9833-FC44-51783E0839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364B1BDB-ECB4-36BE-659B-A3B81D4C6C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71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BB49AF25-EE69-5279-AFA3-876F9DD26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2A5E5EEC-5DF6-3884-8B23-F0049A3F86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FCDFA7C9-D8E3-B960-03D8-4815FE0494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953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42944F8D-200D-4726-44D7-FF0BBE614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C2B5E4DA-90A1-81A8-BD2A-A118D585A8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6FA213A1-8D72-A293-E705-F685B28154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31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E949AA68-9502-280B-5D2F-A72043678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E1698160-3C60-280F-6D48-5A6BE9F5E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94EB4D87-C5D4-6FA3-B7EA-7D8F07F9D0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58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595121A6-66A5-4759-0760-8DFF3959F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326F2A9A-22EF-CEBC-590B-15E4E658A7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A552B6A1-574B-3B11-81CC-1145FA1178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847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2BECBEF9-866F-7492-EE2C-7A142D297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ED64720C-3CD3-D80C-7E37-AA89284B1A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FC598E7B-C83A-30A5-1B67-0093A578E6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11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83C0C2C3-49B4-CDB1-2674-5C07D866E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6CD536BB-50B7-F9BE-7690-DD290FE89C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BC205FAC-86A9-D330-02F3-6798BCBADA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146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CF4BEAF7-D621-8D4A-65F2-ABB45A28A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1AA91201-D551-3A08-2BD0-E3FEDEF4F0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EA9CD091-A4AF-F80C-EBB5-73498F082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54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559B9961-C1DD-AD4B-4794-299439A5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CF5C867B-432E-CC19-CCCC-5AC9654BFE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BD5BCA93-E4B8-6785-FEA5-6A94778B67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842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D9256C62-8A2A-86BC-3B54-5F3AC6821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0BF11365-0B5D-D2EC-96AB-B056391E58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361A5300-80AA-0F2C-FBEF-CCD440507B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45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F79D648B-6D16-2B88-F7BF-BA68EC9F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2CE073C5-B7B3-B3E6-0B98-83890149C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3501E027-DA2D-93E1-E1F8-BAA787FE6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231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253E03D5-A383-C111-3FEA-4216A5D47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656B29D7-E4FE-AE6E-9662-8ABD2521DD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2E5A0CCF-E46F-D97F-D713-923C9BFD52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721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71D48305-6196-10BE-64DE-A191EB0C1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E46E688A-A739-3208-5818-D8C31017B1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5476ECC6-1ADE-D4F3-AFC7-FD6BAB9B19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736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3ED9F6A2-41B0-5CF8-A563-886E1653F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C926E948-6764-B69F-8658-B12AD0EA64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8A963738-B549-9871-A0C5-FEF9E5C87B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719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C8E34A93-93FC-3776-8769-CE9BA6DAA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2CC8716A-30EC-1221-00DF-E08E9A991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98F0ADA1-256E-DBBE-6513-5970FB2711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527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1BDF2B6E-ECD7-EDFF-2D5F-390DE302E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BBA7FDFC-9964-BE62-2430-3381DC7FE8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33BB0985-9609-D20A-9221-3DD034486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20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D684AD1F-5DB4-368B-E1B3-02025D86A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F8AF47A9-A030-1CBA-171A-B31438098E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10BDAC0B-2801-2E3B-08D2-E68A3DAAE2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31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2670D690-F708-50FA-0A89-0A38DDF71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F15D2C52-1C93-E5EA-D0F2-591169CCB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0FE5165E-6C49-C557-72D1-B91415CC27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330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D3D4EB5D-C82C-F047-2B3A-98BAB026F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142989E8-07A7-73EE-29B7-F1F6A27FD5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FD58E78E-E7EF-3341-C39F-2077C4F623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470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E511A200-1000-4DB1-10F2-58FA74B7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2705E895-E31A-FFBE-C181-C2B8B1BB9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E7AFBD5C-926B-9BC9-DDA7-7731B2014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14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27FD5CE1-0BC0-DFCA-ECFA-44F5E694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D8C88842-8A58-248E-1B4F-15D4752EB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00CD78D4-2F2F-26E6-CDD4-D950416DA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17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6DE90A08-BA48-C6B2-9424-8E40793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A3E0FB7A-D8BA-099F-C35C-F0571CF20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6A37A2F2-5101-0F5D-9118-EF70881540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21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1D7E5819-59AE-2F37-84CD-91CFF96CD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78EB0DB9-04C7-8E4B-19CF-B0793BDE4E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08B528C3-73C0-CF45-9925-DC8CF797C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08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3F5AF037-7936-B3FA-F1F0-3CB676B1C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672459E7-064C-492F-989B-186C3C92E8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E08467BF-1D7B-A862-BC45-F077345A41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71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84E76F16-7303-C674-D0FE-5FB4828C9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E8BF7D85-7DF4-531B-02D3-F6CD418CBF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E38091F6-E719-5895-8D97-23BAB7945E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3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xmlns="" id="{6E92475E-F7A0-FA86-F6B2-9F6EF0C5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xmlns="" id="{DA04726E-1088-E87F-FF86-7F70657CE0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xmlns="" id="{B450F4A9-EF2A-FF31-D11A-3F0C21EBFC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20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B101C257-8351-6350-F8A1-71410055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4FF3D7A9-8EED-96FF-8480-6244223DD2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BE5AFDF8-ECC2-9C84-AE6F-81D813C0192C}"/>
              </a:ext>
            </a:extLst>
          </p:cNvPr>
          <p:cNvSpPr txBox="1"/>
          <p:nvPr/>
        </p:nvSpPr>
        <p:spPr>
          <a:xfrm>
            <a:off x="162043" y="0"/>
            <a:ext cx="8712450" cy="42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INTEGRAÇÃO DE DIÁRIOS DE BORDO DIGITAIS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substituição do modelo manual por registros eletrônicos integrados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permite superar fragilidades históricas como ausência de rastreabilidade, inconsistências operacionais, baixa capacidade de auditoria e dificuldade de responsabilização individual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passando a estabelecer um ecossistema de controle baseado em dados confiáveis, automação e inteligência analítica.</a:t>
            </a:r>
            <a:endParaRPr lang="pt-BR" sz="2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B15D7FBA-A83D-9113-5333-31F8DC0DC6CE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4934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94352BFD-1EAE-E1C5-FF78-F99A722A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6D2F8B3A-B841-180C-68C9-265F9458A9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F7988A36-8BA7-0BAA-AAE8-931F7A8EDF14}"/>
              </a:ext>
            </a:extLst>
          </p:cNvPr>
          <p:cNvSpPr txBox="1"/>
          <p:nvPr/>
        </p:nvSpPr>
        <p:spPr>
          <a:xfrm>
            <a:off x="162043" y="115504"/>
            <a:ext cx="8712450" cy="415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INTEGRAÇÃO DE DIÁRIOS DE BORDO DIGITAIS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diário de bordo digital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deixa de ser apenas um formulário administrativo e passa a operar como sistema estruturante de gestão, fiscalização e tomada de decisão.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D60CFDCA-A90E-E319-107B-064C0F6B2CF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5874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BBDFC3B7-C553-DDB6-8ACD-3366095E3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E02F3136-0F08-4EA5-EB9C-C5964A3C0C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06215080-8F88-9457-4F61-85235DE3A07D}"/>
              </a:ext>
            </a:extLst>
          </p:cNvPr>
          <p:cNvSpPr txBox="1"/>
          <p:nvPr/>
        </p:nvSpPr>
        <p:spPr>
          <a:xfrm>
            <a:off x="162043" y="115504"/>
            <a:ext cx="8712450" cy="415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Campos obrigatórios, rastreamento e automação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base funcional do diário digital reside na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definição de campos obrigatórios padronizados, responsáveis por garantir integridade informacional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aderência às exigências dos órgãos de controle externo.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69877D7E-7B18-ED0B-2A82-F2923974DDF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4702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8398B4C5-0F18-A9DD-314E-A39575F4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0A0F40CD-E512-7938-B7F4-ECC346DE93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32877226-EA06-C575-4436-924349230CD0}"/>
              </a:ext>
            </a:extLst>
          </p:cNvPr>
          <p:cNvSpPr txBox="1"/>
          <p:nvPr/>
        </p:nvSpPr>
        <p:spPr>
          <a:xfrm>
            <a:off x="162043" y="115504"/>
            <a:ext cx="8712450" cy="415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Campos obrigatórios, rastreamento e automação</a:t>
            </a:r>
          </a:p>
          <a:p>
            <a:pPr algn="just">
              <a:spcAft>
                <a:spcPts val="600"/>
              </a:spcAft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registros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devem contemplar, minimamente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identificação inequívoca do veículo;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identificação do condutor responsável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horários de saída e retorno;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quilometragem inicial e final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finalidade institucional do deslocamento;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dados de abastecimento e consumo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ocorrências operacionais e manutenção.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16449463-5944-55E9-7465-0DC94419756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0078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FBB81EFC-4B54-3263-D624-823B826F6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6593C95A-E52E-388E-F6D2-3EE5486A7D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5A813AE1-A3BE-0D59-235C-2AA9E93CA328}"/>
              </a:ext>
            </a:extLst>
          </p:cNvPr>
          <p:cNvSpPr txBox="1"/>
          <p:nvPr/>
        </p:nvSpPr>
        <p:spPr>
          <a:xfrm>
            <a:off x="162043" y="115504"/>
            <a:ext cx="8712450" cy="415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Campos obrigatórios, rastreamento e automação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automação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introduz mecanismos de bloqueio lógico que impedem a finalização do registro na ausência de dados essenciais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eliminando práticas comuns no modelo em papel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preenchimentos retroativos ou incompletos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21894CAF-F053-3B6D-FCBF-C7AB81971582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207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39887BAC-8F9C-B6DD-9D83-180507B4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0BAC94B3-3C43-FB12-D784-47597BBCD1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A5EB60C6-6724-54DA-733F-3E8FAEE1DE02}"/>
              </a:ext>
            </a:extLst>
          </p:cNvPr>
          <p:cNvSpPr txBox="1"/>
          <p:nvPr/>
        </p:nvSpPr>
        <p:spPr>
          <a:xfrm>
            <a:off x="162043" y="115504"/>
            <a:ext cx="8712450" cy="415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Campos obrigatórios, rastreamento e automação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sistema deve </a:t>
            </a:r>
            <a:r>
              <a:rPr lang="pt-BR" sz="22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manter trilha de auditoria completa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registrando: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usuário responsável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e hora das alterações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versões do registro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rastreabilidade transforma o diário em evidência administrativa auditável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reduzindo riscos de glosas, apontamentos e responsabilizações por falhas de controle.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B7FCBFA2-E237-1CA3-9D99-1FF926FDCDE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2235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0A962092-E5D7-F563-AC51-8FDC426E0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FD25BDCD-6BF3-CE18-BA6B-965D712812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D96C3FF9-4A04-1A42-D5AB-F34B903E4CAE}"/>
              </a:ext>
            </a:extLst>
          </p:cNvPr>
          <p:cNvSpPr txBox="1"/>
          <p:nvPr/>
        </p:nvSpPr>
        <p:spPr>
          <a:xfrm>
            <a:off x="162043" y="115504"/>
            <a:ext cx="8712450" cy="415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Formulários com Inteligência Artificial embarcada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incorporação de Inteligência Artificial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 a transição do controle reativo para o controle preditivo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IA atua </a:t>
            </a:r>
            <a:r>
              <a:rPr lang="pt-BR" sz="2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mediante aprendizado a partir do histórico operacional da frota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permitindo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Identificar padrões, sinalizar desvios e sugerir ações por parte do gestor.</a:t>
            </a:r>
            <a:endParaRPr lang="pt-BR" sz="2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F9B0168C-F353-DA0E-9038-69C5428FB69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790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96E9D6F2-B9BC-9B28-309D-2BBB43221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35BC4EBD-F518-1197-9154-38A26E624F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DD4248F7-2ECD-7F24-8C6D-6D8DCC018726}"/>
              </a:ext>
            </a:extLst>
          </p:cNvPr>
          <p:cNvSpPr txBox="1"/>
          <p:nvPr/>
        </p:nvSpPr>
        <p:spPr>
          <a:xfrm>
            <a:off x="162043" y="115504"/>
            <a:ext cx="8712450" cy="415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Formulários com Inteligência Artificial embarcada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assistido e automatizado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sugestão inteligente de rotas e destinos recorrentes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previsão de consumo e abastecimentos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identificação automática de padrões anômalos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4C346C9F-F1D5-042B-C5C0-B3526552FE4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9769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FFACC230-E1A4-411D-4080-F1AE90F5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4EA313B2-248F-6A2B-0ECE-4A5035A211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4E33FE29-A0F6-01C3-77F8-9B3349762A9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25ECD059-3E96-8C44-4BED-A704A3E5B81B}"/>
              </a:ext>
            </a:extLst>
          </p:cNvPr>
          <p:cNvSpPr txBox="1"/>
          <p:nvPr/>
        </p:nvSpPr>
        <p:spPr>
          <a:xfrm>
            <a:off x="134754" y="159866"/>
            <a:ext cx="8903367" cy="260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Formulários com Inteligência Artificial embarcada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sistema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passa a reconhecer comportamentos operacionais típicos e emitir alertas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quando há desvios estatísticos relevantes, promovendo supervisão contínua sem aumento da carga administrativa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939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5DC223CB-0B9B-92DD-33E1-C6EE6496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D4DFD919-A854-9A3A-2E16-4D2E008292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BC2DCADE-9AC8-B2DA-6866-33B151DD6C4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B682AF69-9D38-12E4-8759-34834EBA78F1}"/>
              </a:ext>
            </a:extLst>
          </p:cNvPr>
          <p:cNvSpPr txBox="1"/>
          <p:nvPr/>
        </p:nvSpPr>
        <p:spPr>
          <a:xfrm>
            <a:off x="125129" y="159866"/>
            <a:ext cx="8903367" cy="378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Formulários com Inteligência Artificial embarcada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adoção da IA exige governança algorítmica adequada, incluindo: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revisão periódica dos parâmetros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explicabilidade das decisões automatizadas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prevenção de vieses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supervisão humana permanente.</a:t>
            </a:r>
          </a:p>
          <a:p>
            <a:pPr algn="just"/>
            <a:endParaRPr lang="pt-B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IA atua como suporte decisório, jamais como substituição da autoridade administrativa.</a:t>
            </a:r>
          </a:p>
        </p:txBody>
      </p:sp>
    </p:spTree>
    <p:extLst>
      <p:ext uri="{BB962C8B-B14F-4D97-AF65-F5344CB8AC3E}">
        <p14:creationId xmlns:p14="http://schemas.microsoft.com/office/powerpoint/2010/main" val="308417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479BDD03-8A41-DA0C-2C30-CEB37E0B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xmlns="" id="{2B2F1737-513C-6A63-269E-A2FE451622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xmlns="" id="{7E714C6F-09F4-C2AE-1036-9FDF2C750A37}"/>
              </a:ext>
            </a:extLst>
          </p:cNvPr>
          <p:cNvSpPr txBox="1"/>
          <p:nvPr/>
        </p:nvSpPr>
        <p:spPr>
          <a:xfrm>
            <a:off x="1228478" y="1855458"/>
            <a:ext cx="68727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800" b="1" dirty="0">
                <a:solidFill>
                  <a:srgbClr val="00B0F0"/>
                </a:solidFill>
              </a:rPr>
              <a:t>Frotas, Patrimônio e Almoxarifado</a:t>
            </a:r>
            <a:endParaRPr lang="pt-BR" sz="2800" dirty="0">
              <a:solidFill>
                <a:srgbClr val="00B0F0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Novas Regras e Dicas de Inteligência Artificial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2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9F340A27-0E45-314D-FBBB-476C5D25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4BBF7908-F552-BB8D-C2AD-719565836A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B5D7B8DD-0168-91C4-F15B-D29ACD355C2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B1CBFF3E-C81F-2FB1-CD10-2E7B7AE061CE}"/>
              </a:ext>
            </a:extLst>
          </p:cNvPr>
          <p:cNvSpPr txBox="1"/>
          <p:nvPr/>
        </p:nvSpPr>
        <p:spPr>
          <a:xfrm>
            <a:off x="134754" y="159866"/>
            <a:ext cx="8903367" cy="442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Validação automática de dados e detecção de inconsistências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esses mecanismos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podem reduzir significativamente oportunidades de fraude, como abastecimento indevido ou manipulação de hodômetro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além de gerar relatórios de exceção que direcionam a atuação do controle interno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validação contínua transforma o processo de auditoria, migrando de verificações posteriores para prevenção em tempo real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45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5AF2CB8C-F4AE-B278-8E28-6EC02EAA2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A72D3400-273C-C7AE-D607-B13B0A7B89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0C478AD5-A972-20D7-1888-C0BD520649C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C58B7BC6-869E-C7A3-9059-39C73BB992A9}"/>
              </a:ext>
            </a:extLst>
          </p:cNvPr>
          <p:cNvSpPr txBox="1"/>
          <p:nvPr/>
        </p:nvSpPr>
        <p:spPr>
          <a:xfrm>
            <a:off x="134754" y="159866"/>
            <a:ext cx="8903367" cy="325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Captura de assinaturas digitais e evidências operacionais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autenticação eletrônica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introduz segurança jurídica ao registro operacional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permitindo individualização inequívoca das responsabilidades administrativas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assinatura digital do motorista e do gestor valida formalmente o ato administrativo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enquanto anexos fotográficos</a:t>
            </a:r>
          </a:p>
        </p:txBody>
      </p:sp>
    </p:spTree>
    <p:extLst>
      <p:ext uri="{BB962C8B-B14F-4D97-AF65-F5344CB8AC3E}">
        <p14:creationId xmlns:p14="http://schemas.microsoft.com/office/powerpoint/2010/main" val="264708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863332DE-420F-8347-BAD7-C982105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2B6468EE-C01B-99F9-532E-326EFD7402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AF4C0D5F-0226-D658-7410-7A6D9FADC33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9BCC4B4C-78A8-AD4B-2E59-D74C32964905}"/>
              </a:ext>
            </a:extLst>
          </p:cNvPr>
          <p:cNvSpPr txBox="1"/>
          <p:nvPr/>
        </p:nvSpPr>
        <p:spPr>
          <a:xfrm>
            <a:off x="134754" y="159866"/>
            <a:ext cx="8903367" cy="376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Captura de assinaturas digitais e evidências operacionais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funcionam como evidência material da execução do serviço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tais como: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hodômetro no momento do abastecimento;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comprovantes fiscais;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condições do veículo;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entrega de cargas ou serviços.</a:t>
            </a:r>
          </a:p>
        </p:txBody>
      </p:sp>
    </p:spTree>
    <p:extLst>
      <p:ext uri="{BB962C8B-B14F-4D97-AF65-F5344CB8AC3E}">
        <p14:creationId xmlns:p14="http://schemas.microsoft.com/office/powerpoint/2010/main" val="3829000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76025543-A01B-CA14-4952-496674BE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F9524F9E-BF57-9FE1-373D-D1384A6604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27617B68-DDBA-4188-AAAC-232A713ED80C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F608DE10-85D2-AA34-4AE6-ADE57667AA03}"/>
              </a:ext>
            </a:extLst>
          </p:cNvPr>
          <p:cNvSpPr txBox="1"/>
          <p:nvPr/>
        </p:nvSpPr>
        <p:spPr>
          <a:xfrm>
            <a:off x="134754" y="159866"/>
            <a:ext cx="8903367" cy="376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Captura de assinaturas digitais e evidências operacionais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utilização de carimbo temporal,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 digital e mecanismos de autenticação forte assegura integridade e não repúdio das informações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fortalecendo a aceitação dos registros em auditorias e processos de controle externo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Simultaneamente, </a:t>
            </a:r>
            <a:r>
              <a:rPr lang="pt-BR" sz="22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torna-se necessária política de governança de dados alinhada à proteção de informações pessoais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403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F2C9D4BE-1108-4338-B402-785578581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3E16F824-E6C1-6036-5643-BF0BB9A53C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C1307712-7253-8138-1CB1-32F74DB742A2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849A1FAF-19D1-67BA-B24B-F866C5CE8253}"/>
              </a:ext>
            </a:extLst>
          </p:cNvPr>
          <p:cNvSpPr txBox="1"/>
          <p:nvPr/>
        </p:nvSpPr>
        <p:spPr>
          <a:xfrm>
            <a:off x="134754" y="159866"/>
            <a:ext cx="8903367" cy="274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Interface amigável para dispositivos móveis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efetividade do sistema depende diretamente da experiência do usuário final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especialmente motoristas e operadores.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Interfaces complexas tendem a gerar baixa adesão e registros meramente formais. </a:t>
            </a:r>
          </a:p>
        </p:txBody>
      </p:sp>
    </p:spTree>
    <p:extLst>
      <p:ext uri="{BB962C8B-B14F-4D97-AF65-F5344CB8AC3E}">
        <p14:creationId xmlns:p14="http://schemas.microsoft.com/office/powerpoint/2010/main" val="1775683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77FD59E7-D8E7-B4C9-8146-B04D1A0B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15482D96-1D9E-D8C2-064C-924E4069F2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BF22CD6F-6E94-A4A2-6A2D-7374AD6AA9E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241AEBEF-5100-A037-A6AC-8F0B40F1496F}"/>
              </a:ext>
            </a:extLst>
          </p:cNvPr>
          <p:cNvSpPr txBox="1"/>
          <p:nvPr/>
        </p:nvSpPr>
        <p:spPr>
          <a:xfrm>
            <a:off x="134754" y="159866"/>
            <a:ext cx="8903367" cy="342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Interface amigável para dispositivos móveis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diário digital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 adotar princípios de design centrado no usuário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priorizando: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navegação intuitiva;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fluxos guiados;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menus padronizados;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redução de digitação manual;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funcionamento offline com sincronização posterior.</a:t>
            </a:r>
          </a:p>
        </p:txBody>
      </p:sp>
    </p:spTree>
    <p:extLst>
      <p:ext uri="{BB962C8B-B14F-4D97-AF65-F5344CB8AC3E}">
        <p14:creationId xmlns:p14="http://schemas.microsoft.com/office/powerpoint/2010/main" val="1108604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E4D9406C-CF9E-F632-2D3D-0212EDE56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A96FE9DB-582C-BAA7-BC89-F126B2350B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CBB11D74-B8A7-9861-46A8-D0B4ECEC3B25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AABD8CCE-5EC4-164F-BCA5-6F607FB6A38B}"/>
              </a:ext>
            </a:extLst>
          </p:cNvPr>
          <p:cNvSpPr txBox="1"/>
          <p:nvPr/>
        </p:nvSpPr>
        <p:spPr>
          <a:xfrm>
            <a:off x="134754" y="159866"/>
            <a:ext cx="8903367" cy="289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Interface amigável para dispositivos móveis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Quando bem implementada, a melhoria da usabilidade resulta em aumento expressivo da conformidade dos registros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redução do retrabalho administrativo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14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A97811D1-68AB-00B6-48DC-EE2738640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69B0DC7A-53E0-EDD0-6DC1-C184C315D1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25E31BFC-7438-F24F-93D3-7C480511918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D60A06EB-8831-E49B-BD4E-5A07F5144BCF}"/>
              </a:ext>
            </a:extLst>
          </p:cNvPr>
          <p:cNvSpPr txBox="1"/>
          <p:nvPr/>
        </p:nvSpPr>
        <p:spPr>
          <a:xfrm>
            <a:off x="134754" y="159866"/>
            <a:ext cx="8903367" cy="424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Sincronização com sensores embarcados e telemetria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integração com sistemas de telemetria representa o estágio mais avançado de confiabilidade operacional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Sensores embarcados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permitem captura automática de dados 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diretamente do veículo, incluindo: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geolocalização por GPS;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quilometragem real;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consumo de combustível;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 de operação;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comportamento de condução.</a:t>
            </a:r>
          </a:p>
        </p:txBody>
      </p:sp>
    </p:spTree>
    <p:extLst>
      <p:ext uri="{BB962C8B-B14F-4D97-AF65-F5344CB8AC3E}">
        <p14:creationId xmlns:p14="http://schemas.microsoft.com/office/powerpoint/2010/main" val="1801928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F0AA30C1-9821-099E-89EA-1007DA6C2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CCFF6871-609B-6EFA-7565-A935377365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546E5D11-1ACF-74A9-B581-5B0F0C26FEB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E1FD4840-568F-EF10-5D82-B16E11D5C572}"/>
              </a:ext>
            </a:extLst>
          </p:cNvPr>
          <p:cNvSpPr txBox="1"/>
          <p:nvPr/>
        </p:nvSpPr>
        <p:spPr>
          <a:xfrm>
            <a:off x="134754" y="159866"/>
            <a:ext cx="8903367" cy="376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Sincronização com sensores embarcados e telemetria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integração elimina dependência exclusiva do registro manual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possibilita validação cruzada entre operação real e informação declarada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resultado é a construção de uma base de dados inviolável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essencial para comprovação de economicidade e correta utilização do patrimônio público.</a:t>
            </a:r>
          </a:p>
        </p:txBody>
      </p:sp>
    </p:spTree>
    <p:extLst>
      <p:ext uri="{BB962C8B-B14F-4D97-AF65-F5344CB8AC3E}">
        <p14:creationId xmlns:p14="http://schemas.microsoft.com/office/powerpoint/2010/main" val="1522592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3EB3DF6D-DCF2-D6DF-FFC7-DB802D274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32025D60-9C04-E053-5275-3C1F886ED2E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ABC4A6EA-A7F1-6E0E-29A7-C1915F8EA19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F29D4AA5-E696-FEBF-DB0C-6DF0D847F800}"/>
              </a:ext>
            </a:extLst>
          </p:cNvPr>
          <p:cNvSpPr txBox="1"/>
          <p:nvPr/>
        </p:nvSpPr>
        <p:spPr>
          <a:xfrm>
            <a:off x="134754" y="159866"/>
            <a:ext cx="8903367" cy="43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Histórico consolidado por veículo e motorista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consolidação histórica transforma dados operacionais dispersos em inteligência gerencial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 veículo e condutor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passa a possuir um prontuário digital contendo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histórico de consumo;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manutenções realizadas;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ocorrências registradas;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padrões de condução;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custos operacionais acumulados.</a:t>
            </a:r>
          </a:p>
        </p:txBody>
      </p:sp>
    </p:spTree>
    <p:extLst>
      <p:ext uri="{BB962C8B-B14F-4D97-AF65-F5344CB8AC3E}">
        <p14:creationId xmlns:p14="http://schemas.microsoft.com/office/powerpoint/2010/main" val="331743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F1CA1170-8CB7-ACB2-2929-C3FF5E81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xmlns="" id="{E4124EC6-4CBA-F6FF-E663-5E65AA07A0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xmlns="" id="{7300B0FE-9D7B-A551-E1AB-4914534188C3}"/>
              </a:ext>
            </a:extLst>
          </p:cNvPr>
          <p:cNvSpPr txBox="1"/>
          <p:nvPr/>
        </p:nvSpPr>
        <p:spPr>
          <a:xfrm>
            <a:off x="1135650" y="2105715"/>
            <a:ext cx="6872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Integração de Diários de Bordo Digitais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882A8E4B-C5E1-581D-A31E-F5FF71EA119E}"/>
              </a:ext>
            </a:extLst>
          </p:cNvPr>
          <p:cNvSpPr txBox="1"/>
          <p:nvPr/>
        </p:nvSpPr>
        <p:spPr>
          <a:xfrm>
            <a:off x="1135650" y="2721238"/>
            <a:ext cx="40980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10 Das 9h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07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856A70F4-1899-5541-83C9-94B3DAE9B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C6E06A8A-DDD2-A457-43F5-C00EFB1FBC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F9B27604-76B3-1984-4E18-C435ABAEF365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EA8E0A82-6E11-C4D5-A2CC-867C847F59D3}"/>
              </a:ext>
            </a:extLst>
          </p:cNvPr>
          <p:cNvSpPr txBox="1"/>
          <p:nvPr/>
        </p:nvSpPr>
        <p:spPr>
          <a:xfrm>
            <a:off x="134754" y="159866"/>
            <a:ext cx="8903367" cy="333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Histórico consolidado por veículo e motorista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Essa visão longitudinal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permite identificar reincidências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otimizar manutenção preventiva, promover capacitações direcionadas e implementar políticas de eficiência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energética e operacional.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histórico também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sustenta processos de responsabilização administrativa 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fundamentados em evidências objetivas.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9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0B185939-8B2F-DB05-164F-B8C7579EC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A9A390D1-20BB-EF8D-E9FE-71BE65D12DB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6D16A5F7-D6E8-D9CE-F6ED-FCA779A4F45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B0EEBA14-129B-483B-8135-F39D88C796B7}"/>
              </a:ext>
            </a:extLst>
          </p:cNvPr>
          <p:cNvSpPr txBox="1"/>
          <p:nvPr/>
        </p:nvSpPr>
        <p:spPr>
          <a:xfrm>
            <a:off x="134754" y="159866"/>
            <a:ext cx="8903367" cy="2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Painel de conformidade e monitoramento gerencial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painel de conformidade constitui o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instrumento estratégico de governança do sistema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meio de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dashboards em tempo real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808677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2C9E2C79-CC75-B065-AE73-DDDAE844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D123F924-760D-DD4A-2D3B-91883FA670B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1793264B-D2CC-CC18-5DBD-DE74EC97B8E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3B42F533-4E58-A564-FA33-A6CA56FAB9B5}"/>
              </a:ext>
            </a:extLst>
          </p:cNvPr>
          <p:cNvSpPr txBox="1"/>
          <p:nvPr/>
        </p:nvSpPr>
        <p:spPr>
          <a:xfrm>
            <a:off x="134754" y="159866"/>
            <a:ext cx="8903367" cy="376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Painel de conformidade e monitoramento gerencial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Gestores podem acompanhar: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percentual de diários preenchidos;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taxa de registros completos;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inconsistências detectadas;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 de correção de falhas;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desempenho por secretaria, unidade ou motorista.</a:t>
            </a:r>
          </a:p>
        </p:txBody>
      </p:sp>
    </p:spTree>
    <p:extLst>
      <p:ext uri="{BB962C8B-B14F-4D97-AF65-F5344CB8AC3E}">
        <p14:creationId xmlns:p14="http://schemas.microsoft.com/office/powerpoint/2010/main" val="1351696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659EF981-0CE4-2CC9-D4DE-7A0EDA008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55B7F15D-4D65-82F9-587A-10A2D693A1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50D8FA34-5F48-FB9A-12AF-FB7272CB1B9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AC3212E2-80DF-C270-86AC-056C6C7F3323}"/>
              </a:ext>
            </a:extLst>
          </p:cNvPr>
          <p:cNvSpPr txBox="1"/>
          <p:nvPr/>
        </p:nvSpPr>
        <p:spPr>
          <a:xfrm>
            <a:off x="134754" y="159866"/>
            <a:ext cx="8903367" cy="34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Painel de conformidade e monitoramento gerencial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mensuração contínua permite gestão orientada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indicadores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substituindo decisões intuitivas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análise baseada em dados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painéis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facilitam transparência institucional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prestação de contas perante órgãos fiscalizadores e sociedade.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97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BD3D3245-E1E1-6C18-C928-04FA7CD72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C570003D-66E4-4308-D087-2EC6D1E5F4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6CC03042-3173-2EA1-FC3F-BB62BAD66A9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7F85E379-87D6-DBEC-6AF6-F1284053EA28}"/>
              </a:ext>
            </a:extLst>
          </p:cNvPr>
          <p:cNvSpPr txBox="1"/>
          <p:nvPr/>
        </p:nvSpPr>
        <p:spPr>
          <a:xfrm>
            <a:off x="134754" y="159866"/>
            <a:ext cx="8903367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integração de diários de bordo digitais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 uma mudança estrutural na gestão pública de frotas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combinando:</a:t>
            </a:r>
          </a:p>
          <a:p>
            <a:pPr marL="57150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automação processual;</a:t>
            </a:r>
          </a:p>
          <a:p>
            <a:pPr marL="57150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inteligência artificial;</a:t>
            </a:r>
          </a:p>
          <a:p>
            <a:pPr marL="57150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telemetria;</a:t>
            </a:r>
          </a:p>
          <a:p>
            <a:pPr marL="57150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validação de dados;</a:t>
            </a:r>
          </a:p>
          <a:p>
            <a:pPr marL="57150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evidências digitais;</a:t>
            </a:r>
          </a:p>
          <a:p>
            <a:pPr marL="57150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monitoramento gerencial contínuo.</a:t>
            </a:r>
          </a:p>
        </p:txBody>
      </p:sp>
    </p:spTree>
    <p:extLst>
      <p:ext uri="{BB962C8B-B14F-4D97-AF65-F5344CB8AC3E}">
        <p14:creationId xmlns:p14="http://schemas.microsoft.com/office/powerpoint/2010/main" val="3847657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0E872727-2355-7809-1D05-560A584E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40228FC8-BE75-DE41-0D00-EB4C626761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77D7B208-73FC-D6FB-70A2-E184B06E76C2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356474CE-2F74-BE1B-72D4-9F472921ECF9}"/>
              </a:ext>
            </a:extLst>
          </p:cNvPr>
          <p:cNvSpPr txBox="1"/>
          <p:nvPr/>
        </p:nvSpPr>
        <p:spPr>
          <a:xfrm>
            <a:off x="134754" y="159866"/>
            <a:ext cx="8903367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sistema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passa a operar como plataforma de governança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capaz de prevenir irregularidades, elevar a eficiência administrativa e fortalecer o controle patrimonial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diário digital deixa de representar mera exigência burocrática e assume papel estratégico na promoção da integridade, transparência e sustentabilidade da administração pública contemporânea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699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C62A0645-274C-5682-CAF1-2CC1106D3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ADEBB7B4-D11B-3AEA-A747-2C72B91C70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E011F3BF-0C3C-B686-A7DA-A50DBBDDE39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xmlns="" id="{B45774FF-6815-2E08-EB0B-1ECDCE6DDAAB}"/>
              </a:ext>
            </a:extLst>
          </p:cNvPr>
          <p:cNvSpPr txBox="1"/>
          <p:nvPr/>
        </p:nvSpPr>
        <p:spPr>
          <a:xfrm>
            <a:off x="134754" y="159866"/>
            <a:ext cx="8903367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2711C9"/>
                </a:solidFill>
              </a:rPr>
              <a:t>Questão 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2711C9"/>
                </a:solidFill>
              </a:rPr>
              <a:t>A integração de diários de bordo digitais na gestão pública </a:t>
            </a:r>
            <a:r>
              <a:rPr lang="pt-BR" sz="2000" b="1" dirty="0">
                <a:solidFill>
                  <a:srgbClr val="2711C9"/>
                </a:solidFill>
              </a:rPr>
              <a:t>tem como principal finalidade</a:t>
            </a:r>
            <a:r>
              <a:rPr lang="pt-BR" sz="2000" dirty="0">
                <a:solidFill>
                  <a:srgbClr val="2711C9"/>
                </a:solidFill>
              </a:rPr>
              <a:t>:</a:t>
            </a:r>
          </a:p>
          <a:p>
            <a:pPr marL="447675" indent="-447675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2711C9"/>
                </a:solidFill>
              </a:rPr>
              <a:t>A) Substituir totalmente a atuação dos gestores públicos pelas decisões automatizadas da Inteligência Artificial.</a:t>
            </a:r>
          </a:p>
          <a:p>
            <a:pPr marL="447675" indent="-447675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2711C9"/>
                </a:solidFill>
              </a:rPr>
              <a:t>B)  Reduzir apenas o uso de papel nos registros administrativos.</a:t>
            </a:r>
          </a:p>
          <a:p>
            <a:pPr marL="447675" indent="-447675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2711C9"/>
                </a:solidFill>
              </a:rPr>
              <a:t>C) Fortalecer a governança, o controle interno e a tomada de decisão baseada em dados confiáveis.</a:t>
            </a:r>
          </a:p>
        </p:txBody>
      </p:sp>
    </p:spTree>
    <p:extLst>
      <p:ext uri="{BB962C8B-B14F-4D97-AF65-F5344CB8AC3E}">
        <p14:creationId xmlns:p14="http://schemas.microsoft.com/office/powerpoint/2010/main" val="3194316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91CBFA13-0AED-67F7-DB15-D6F943405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E32364A4-86A9-D3DD-8B42-752618912F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820668BE-390A-5BFC-68D0-91F19ECC4E0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9FA47B3D-A201-1134-BCA9-94641D51AD2C}"/>
              </a:ext>
            </a:extLst>
          </p:cNvPr>
          <p:cNvSpPr txBox="1"/>
          <p:nvPr/>
        </p:nvSpPr>
        <p:spPr>
          <a:xfrm>
            <a:off x="134754" y="159866"/>
            <a:ext cx="8903367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321DCD"/>
                </a:solidFill>
              </a:rPr>
              <a:t>Questão 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321DCD"/>
                </a:solidFill>
              </a:rPr>
              <a:t>A validação automática de dados nos diários de bordo digitais contribui principalmente para: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321DCD"/>
                </a:solidFill>
              </a:rPr>
              <a:t>A) Prevenir inconsistências e possíveis fraudes operacionais em tempo real.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321DCD"/>
                </a:solidFill>
              </a:rPr>
              <a:t>B) Eliminar a necessidade de auditorias e fiscalização administrativa.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pt-BR" sz="2000">
                <a:solidFill>
                  <a:srgbClr val="321DCD"/>
                </a:solidFill>
              </a:rPr>
              <a:t>C) </a:t>
            </a:r>
            <a:r>
              <a:rPr lang="pt-BR" sz="2000" dirty="0">
                <a:solidFill>
                  <a:srgbClr val="321DCD"/>
                </a:solidFill>
              </a:rPr>
              <a:t>Permitir alterações livres nos registros após sua finalização.</a:t>
            </a:r>
          </a:p>
        </p:txBody>
      </p:sp>
    </p:spTree>
    <p:extLst>
      <p:ext uri="{BB962C8B-B14F-4D97-AF65-F5344CB8AC3E}">
        <p14:creationId xmlns:p14="http://schemas.microsoft.com/office/powerpoint/2010/main" val="4170954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C12EA52B-50A7-B951-E9D1-698BA3A6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xmlns="" id="{1902E727-8DF0-42AC-73AD-F27385E3FD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xmlns="" id="{E3351664-52A5-31FE-6B6B-F42A168FB837}"/>
              </a:ext>
            </a:extLst>
          </p:cNvPr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2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7F100D7D-2934-0F40-3EFB-91F8E041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xmlns="" id="{02501E28-2706-CAB6-01F7-3E7445743B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xmlns="" id="{EAF65CD7-9346-5398-A13E-C06D47054FFC}"/>
              </a:ext>
            </a:extLst>
          </p:cNvPr>
          <p:cNvSpPr txBox="1"/>
          <p:nvPr/>
        </p:nvSpPr>
        <p:spPr>
          <a:xfrm>
            <a:off x="1135650" y="157550"/>
            <a:ext cx="68727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dirty="0">
                <a:solidFill>
                  <a:srgbClr val="00B0F0"/>
                </a:solidFill>
              </a:rPr>
              <a:t>Seja a diferença que transforma a Gestão Pública!</a:t>
            </a:r>
            <a:endParaRPr lang="pt-BR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sz="60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/>
            <a:r>
              <a:rPr lang="pt-BR" sz="6000" b="1" dirty="0">
                <a:solidFill>
                  <a:srgbClr val="00B0F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Venha!!!</a:t>
            </a:r>
            <a:endParaRPr lang="pt-BR" sz="6000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291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A6D2E93A-0763-C3C1-247A-9E28B00D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xmlns="" id="{AAE13CD1-365A-804C-8626-DF2659DD93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xmlns="" id="{DF583E57-ADD7-02F1-2A9B-28D29C22E6AE}"/>
              </a:ext>
            </a:extLst>
          </p:cNvPr>
          <p:cNvSpPr txBox="1"/>
          <p:nvPr/>
        </p:nvSpPr>
        <p:spPr>
          <a:xfrm>
            <a:off x="1240854" y="410723"/>
            <a:ext cx="6872700" cy="52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</a:t>
            </a:r>
            <a:r>
              <a:rPr lang="pt-BR" altLang="pt-BR" sz="1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  <a:defRPr/>
            </a:pPr>
            <a:endParaRPr lang="pt-BR" altLang="pt-BR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Everton Rosa de Jesus </a:t>
            </a:r>
          </a:p>
          <a:p>
            <a:pPr marL="0" indent="0">
              <a:buNone/>
              <a:defRPr/>
            </a:pPr>
            <a:endParaRPr lang="pt-BR" altLang="pt-BR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t-BR" altLang="pt-BR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pt-BR" alt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@</a:t>
            </a:r>
            <a:r>
              <a:rPr lang="pt-BR" altLang="pt-BR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govfrotas</a:t>
            </a: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Executivo internacional em Gestão de Negócios</a:t>
            </a: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</a:t>
            </a:r>
            <a:r>
              <a:rPr lang="pt-BR" altLang="pt-BR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t-BR" alt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</a:t>
            </a:r>
            <a:r>
              <a:rPr lang="pt-BR" alt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AGF – Grupo Luiz </a:t>
            </a:r>
            <a:r>
              <a:rPr lang="pt-BR" altLang="pt-BR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</a:t>
            </a:r>
            <a:endParaRPr lang="pt-BR" altLang="pt-BR" sz="18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  <a:endParaRPr lang="pt-BR" altLang="pt-BR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frotas públicas sistema (GVE) Governo do Estado de Santa Catarina a partir de 2008.</a:t>
            </a:r>
          </a:p>
          <a:p>
            <a:pPr marL="84138" lvl="1" indent="-180975"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Análise e </a:t>
            </a:r>
            <a:r>
              <a:rPr lang="pt-BR" altLang="pt-BR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dignóstico</a:t>
            </a:r>
            <a:r>
              <a:rPr lang="pt-BR" alt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rotinas frotas municipais.</a:t>
            </a: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defRPr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</a:t>
            </a:r>
            <a:r>
              <a:rPr lang="pt-BR" altLang="pt-BR" sz="2000" b="1" dirty="0" err="1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Tognato</a:t>
            </a:r>
            <a:endParaRPr lang="pt-BR" sz="2000" dirty="0">
              <a:solidFill>
                <a:schemeClr val="bg1"/>
              </a:solidFill>
              <a:highlight>
                <a:srgbClr val="00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62042" y="206041"/>
            <a:ext cx="914399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pt-BR" sz="2200" dirty="0">
                <a:solidFill>
                  <a:schemeClr val="tx1"/>
                </a:solidFill>
              </a:rPr>
              <a:t>1. Campos obrigatórios, rastreamento e automação 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2. Formulários com IA embarcada 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100" dirty="0">
                <a:solidFill>
                  <a:schemeClr val="tx1"/>
                </a:solidFill>
              </a:rPr>
              <a:t>3. Validação automática de dados (</a:t>
            </a:r>
            <a:r>
              <a:rPr lang="pt-BR" sz="2100" dirty="0" err="1">
                <a:solidFill>
                  <a:schemeClr val="tx1"/>
                </a:solidFill>
              </a:rPr>
              <a:t>ex</a:t>
            </a:r>
            <a:r>
              <a:rPr lang="pt-BR" sz="2100" dirty="0">
                <a:solidFill>
                  <a:schemeClr val="tx1"/>
                </a:solidFill>
              </a:rPr>
              <a:t>: inconsistência de quilometragem) </a:t>
            </a:r>
            <a:r>
              <a:rPr lang="pt-BR" sz="2200" dirty="0">
                <a:solidFill>
                  <a:schemeClr val="tx1"/>
                </a:solidFill>
              </a:rPr>
              <a:t/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4. Captura de assinaturas digitais e fotos de operação 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5. Interface amigável para preenchimento via celular/tablet 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6. Sincronização com sensores embarcados e telemetria 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7. Histórico consolidado por veículo e motorista 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8. Painel de conformidade com taxa de registros completos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4D2616B3-C943-9132-7F37-E4103E73A9F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CF554EB4-8756-D1F4-0AD3-69C5A467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CAB8F8A1-EF73-E0EE-7BAC-0484F4A84D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7254E320-1438-843E-41A7-0C0F5F083F28}"/>
              </a:ext>
            </a:extLst>
          </p:cNvPr>
          <p:cNvSpPr txBox="1"/>
          <p:nvPr/>
        </p:nvSpPr>
        <p:spPr>
          <a:xfrm>
            <a:off x="162043" y="206040"/>
            <a:ext cx="8712450" cy="406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2200" b="1" dirty="0"/>
              <a:t>Campos obrigatórios, rastreamento e automação</a:t>
            </a:r>
          </a:p>
          <a:p>
            <a:pPr lvl="0" algn="just"/>
            <a:r>
              <a:rPr lang="pt-BR" sz="2200" dirty="0"/>
              <a:t>Por que a padronização dos registros e a rastreabilidade das informações são essenciais para a gestão e o controle da frota pública?</a:t>
            </a:r>
          </a:p>
          <a:p>
            <a:pPr lvl="0" algn="just"/>
            <a:r>
              <a:rPr lang="pt-BR" sz="2200" b="1" dirty="0"/>
              <a:t>Formulários com Inteligência Artificial embarcada</a:t>
            </a:r>
          </a:p>
          <a:p>
            <a:pPr lvl="0" algn="just"/>
            <a:r>
              <a:rPr lang="pt-BR" sz="2200" dirty="0"/>
              <a:t>Como a Inteligência Artificial pode transformar os diários de bordo de simples registros em ferramentas de apoio à decisão?</a:t>
            </a:r>
          </a:p>
          <a:p>
            <a:pPr lvl="0" algn="just"/>
            <a:r>
              <a:rPr lang="pt-BR" sz="2200" b="1" dirty="0"/>
              <a:t>Validação automática de dados e detecção de inconsistências</a:t>
            </a:r>
          </a:p>
          <a:p>
            <a:pPr lvl="0" algn="just"/>
            <a:r>
              <a:rPr lang="pt-BR" sz="2200" dirty="0"/>
              <a:t>Quais riscos para a administração pública podem surgir quando não existem mecanismos automáticos de validação das informações registradas?</a:t>
            </a:r>
            <a:endParaRPr lang="pt-BR" sz="2200" dirty="0">
              <a:solidFill>
                <a:srgbClr val="321DCD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6FCAAA35-F7C9-6EDA-DEEC-8DE5F5258DD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2981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81F3529C-A932-A68F-A8E8-D9226940A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1860A697-1ADB-0E80-6406-11A83EDA633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E83C3E6B-9A4F-D531-CF81-46A9F874F696}"/>
              </a:ext>
            </a:extLst>
          </p:cNvPr>
          <p:cNvSpPr txBox="1"/>
          <p:nvPr/>
        </p:nvSpPr>
        <p:spPr>
          <a:xfrm>
            <a:off x="162043" y="206040"/>
            <a:ext cx="8712450" cy="406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2200" b="1" dirty="0"/>
              <a:t>Captura de assinaturas digitais e evidências operacionais</a:t>
            </a:r>
          </a:p>
          <a:p>
            <a:pPr lvl="0" algn="just"/>
            <a:r>
              <a:rPr lang="pt-BR" sz="2200" dirty="0"/>
              <a:t>Como assinaturas digitais e registros fotográficos podem fortalecer a segurança e a confiabilidade dos controles administrativos?</a:t>
            </a:r>
          </a:p>
          <a:p>
            <a:pPr lvl="0" algn="just"/>
            <a:r>
              <a:rPr lang="pt-BR" sz="2200" b="1" dirty="0"/>
              <a:t>Interface amigável para dispositivos móveis</a:t>
            </a:r>
          </a:p>
          <a:p>
            <a:pPr lvl="0" algn="just"/>
            <a:r>
              <a:rPr lang="pt-BR" sz="2200" dirty="0"/>
              <a:t>Por que a facilidade de uso de um sistema influencia diretamente a qualidade e a completude dos registros realizados pelos usuários?</a:t>
            </a:r>
          </a:p>
          <a:p>
            <a:pPr lvl="0" algn="just"/>
            <a:r>
              <a:rPr lang="pt-BR" sz="2200" b="1" dirty="0"/>
              <a:t>Sincronização com sensores embarcados e telemetria</a:t>
            </a:r>
          </a:p>
          <a:p>
            <a:pPr lvl="0" algn="just"/>
            <a:r>
              <a:rPr lang="pt-BR" sz="2200" dirty="0"/>
              <a:t>Quais vantagens a integração entre telemetria e diários digitais oferece para o controle e a fiscalização da frota?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29B09E46-9C74-6C92-043F-13DCFF88212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6337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39D5145D-CA8F-9D40-6394-848EB11F1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6D737FCF-CBF1-2062-926D-30D9E83257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906B5C23-04DB-A1C3-29DE-672845C0ED7C}"/>
              </a:ext>
            </a:extLst>
          </p:cNvPr>
          <p:cNvSpPr txBox="1"/>
          <p:nvPr/>
        </p:nvSpPr>
        <p:spPr>
          <a:xfrm>
            <a:off x="162043" y="206040"/>
            <a:ext cx="8712450" cy="406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2200" b="1" dirty="0"/>
              <a:t>Histórico consolidado por veículo e motorista</a:t>
            </a:r>
          </a:p>
          <a:p>
            <a:pPr lvl="0" algn="just"/>
            <a:r>
              <a:rPr lang="pt-BR" sz="2200" dirty="0"/>
              <a:t>Como o acompanhamento histórico de veículos e condutores pode contribuir para uma gestão mais eficiente e preventiva?</a:t>
            </a:r>
          </a:p>
          <a:p>
            <a:pPr lvl="0" algn="just"/>
            <a:r>
              <a:rPr lang="pt-BR" sz="2200" b="1" dirty="0"/>
              <a:t>Painel de conformidade e monitoramento gerencial</a:t>
            </a:r>
          </a:p>
          <a:p>
            <a:pPr lvl="0" algn="just"/>
            <a:r>
              <a:rPr lang="pt-BR" sz="2200" dirty="0"/>
              <a:t>De que forma os indicadores e painéis em tempo real podem melhorar a tomada de decisões dos gestores públicos?</a:t>
            </a:r>
          </a:p>
          <a:p>
            <a:pPr lvl="0" algn="just"/>
            <a:r>
              <a:rPr lang="pt-BR" sz="1900" b="1" dirty="0"/>
              <a:t>Integração de Diários de Bordo Digitais como ferramenta de governança</a:t>
            </a:r>
          </a:p>
          <a:p>
            <a:pPr lvl="0" algn="just"/>
            <a:r>
              <a:rPr lang="pt-BR" sz="2200" dirty="0"/>
              <a:t>Por que o diário de bordo digital deixou de ser apenas uma exigência burocrática para se tornar um instrumento estratégico de governança pública?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>
              <a:solidFill>
                <a:srgbClr val="321DCD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F2DECAE8-070F-2439-18AE-16FD478511DC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5599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xmlns="" id="{A3AB5256-49DB-3782-31FF-F5DBDC837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xmlns="" id="{9DEC1997-AF41-AD43-2EE9-D52353721AE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xmlns="" id="{640383D4-020B-51E3-B53A-380855CC8637}"/>
              </a:ext>
            </a:extLst>
          </p:cNvPr>
          <p:cNvSpPr txBox="1"/>
          <p:nvPr/>
        </p:nvSpPr>
        <p:spPr>
          <a:xfrm>
            <a:off x="162043" y="206040"/>
            <a:ext cx="8712450" cy="406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INTEGRAÇÃO DE DIÁRIOS DE BORDO DIGITAIS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Constitui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 dos principais instrumentos de modernização da gestão pública de frotas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inserindo-se no contexto da transformação digital do Estado e da ampliação dos mecanismos de governança, controle interno e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accountability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7C6DB981-6AC4-F501-4E35-9AFA39E606E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Integração de Diários de Bordo Digitais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573976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1808</Words>
  <Application>Microsoft Office PowerPoint</Application>
  <PresentationFormat>Apresentação na tela (16:9)</PresentationFormat>
  <Paragraphs>204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Nilson</dc:creator>
  <cp:lastModifiedBy>Everton</cp:lastModifiedBy>
  <cp:revision>45</cp:revision>
  <dcterms:modified xsi:type="dcterms:W3CDTF">2026-07-07T16:51:19Z</dcterms:modified>
</cp:coreProperties>
</file>